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8" r:id="rId4"/>
    <p:sldId id="338" r:id="rId5"/>
    <p:sldId id="282" r:id="rId6"/>
    <p:sldId id="339" r:id="rId7"/>
    <p:sldId id="340" r:id="rId8"/>
    <p:sldId id="275" r:id="rId9"/>
    <p:sldId id="336" r:id="rId10"/>
    <p:sldId id="337" r:id="rId11"/>
    <p:sldId id="342" r:id="rId12"/>
    <p:sldId id="341" r:id="rId13"/>
    <p:sldId id="298" r:id="rId14"/>
    <p:sldId id="344" r:id="rId15"/>
    <p:sldId id="343" r:id="rId16"/>
    <p:sldId id="351" r:id="rId17"/>
    <p:sldId id="352" r:id="rId18"/>
    <p:sldId id="353" r:id="rId19"/>
    <p:sldId id="354" r:id="rId20"/>
    <p:sldId id="322" r:id="rId2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0D8E8"/>
    <a:srgbClr val="FF5050"/>
    <a:srgbClr val="B9CDE5"/>
    <a:srgbClr val="FFFF99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864" autoAdjust="0"/>
  </p:normalViewPr>
  <p:slideViewPr>
    <p:cSldViewPr>
      <p:cViewPr>
        <p:scale>
          <a:sx n="80" d="100"/>
          <a:sy n="80" d="100"/>
        </p:scale>
        <p:origin x="-1445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1A73316F-616B-445B-9AC3-670BE860391C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C381D73F-3779-46E6-8B6C-B8794FCF78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87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D55F1-D694-436B-8B22-177B800C62F1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9315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A4B3315C-E335-43E8-AA42-6322064FADE3}" type="slidenum">
              <a:rPr lang="fr-FR" sz="1300"/>
              <a:pPr algn="r"/>
              <a:t>10</a:t>
            </a:fld>
            <a:endParaRPr lang="fr-FR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1363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085D8EDC-F46D-4F0F-8275-0E964405C807}" type="slidenum">
              <a:rPr lang="fr-FR" sz="1300"/>
              <a:pPr algn="r"/>
              <a:t>11</a:t>
            </a:fld>
            <a:endParaRPr lang="fr-FR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3411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81174979-7BE6-4F38-BC9B-A566A95AE6E1}" type="slidenum">
              <a:rPr lang="fr-FR" sz="1300"/>
              <a:pPr algn="r"/>
              <a:t>12</a:t>
            </a:fld>
            <a:endParaRPr lang="fr-FR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1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EB7D1-AA7C-44D7-AB09-1FBEDB441A2E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3651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4" tIns="47777" rIns="95554" bIns="47777" anchor="b"/>
          <a:lstStyle/>
          <a:p>
            <a:pPr algn="r" defTabSz="882650"/>
            <a:fld id="{77FE568C-DA22-45A7-87FB-F9ADE1AB7048}" type="slidenum">
              <a:rPr lang="fr-FR" sz="1300"/>
              <a:pPr algn="r" defTabSz="882650"/>
              <a:t>14</a:t>
            </a:fld>
            <a:endParaRPr lang="fr-FR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7747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6FBAA111-08E3-42A2-89F7-4461405D9FFB}" type="slidenum">
              <a:rPr lang="fr-FR" sz="1300"/>
              <a:pPr algn="r"/>
              <a:t>15</a:t>
            </a:fld>
            <a:endParaRPr lang="fr-FR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7747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6FBAA111-08E3-42A2-89F7-4461405D9FFB}" type="slidenum">
              <a:rPr lang="fr-FR" sz="1300"/>
              <a:pPr algn="r"/>
              <a:t>16</a:t>
            </a:fld>
            <a:endParaRPr lang="fr-FR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7747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6FBAA111-08E3-42A2-89F7-4461405D9FFB}" type="slidenum">
              <a:rPr lang="fr-FR" sz="1300"/>
              <a:pPr algn="r"/>
              <a:t>17</a:t>
            </a:fld>
            <a:endParaRPr lang="fr-FR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7747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6FBAA111-08E3-42A2-89F7-4461405D9FFB}" type="slidenum">
              <a:rPr lang="fr-FR" sz="1300"/>
              <a:pPr algn="r"/>
              <a:t>18</a:t>
            </a:fld>
            <a:endParaRPr lang="fr-FR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7747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6FBAA111-08E3-42A2-89F7-4461405D9FFB}" type="slidenum">
              <a:rPr lang="fr-FR" sz="1300"/>
              <a:pPr algn="r"/>
              <a:t>19</a:t>
            </a:fld>
            <a:endParaRPr lang="fr-F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4C08E1-2E74-4776-8655-B6D1465B260F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2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9C2DD8-9507-4CBE-B545-BA0F041AF4A4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A6311-0EA8-4907-9532-F958261937EA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5A4732F5-409A-42D6-8911-DB96556DEDFF}" type="slidenum">
              <a:rPr lang="fr-FR" sz="1300"/>
              <a:pPr algn="r"/>
              <a:t>4</a:t>
            </a:fld>
            <a:endParaRPr lang="fr-FR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BDF4E-EF77-4BFC-8FD9-803AC8DD2328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5180EB84-485C-4725-97F8-43F1DA30825D}" type="slidenum">
              <a:rPr lang="fr-FR" sz="1300"/>
              <a:pPr algn="r"/>
              <a:t>6</a:t>
            </a:fld>
            <a:endParaRPr lang="fr-FR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ED9B5270-1F69-426B-83C1-A29984FB4758}" type="slidenum">
              <a:rPr lang="fr-FR" sz="1300"/>
              <a:pPr algn="r"/>
              <a:t>7</a:t>
            </a:fld>
            <a:endParaRPr lang="fr-FR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0ED496-F924-4282-B7B9-82D98D2A5DEC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/>
            <a:fld id="{D837439C-DC0E-4A9C-91EC-98F971067D4E}" type="slidenum">
              <a:rPr lang="fr-FR" sz="1300"/>
              <a:pPr algn="r"/>
              <a:t>9</a:t>
            </a:fld>
            <a:endParaRPr 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diapo_violet_intro_cha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05DD15-6407-4B18-AEA2-0C29A407D439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C41F87-E151-49B8-81C0-064739FE64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A0D5AF-0AA8-4B6A-9693-918665E5836C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2D741B-F35D-4D9C-831B-7325EEA03F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 descr="diapo_violet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8"/>
          <p:cNvSpPr/>
          <p:nvPr userDrawn="1"/>
        </p:nvSpPr>
        <p:spPr>
          <a:xfrm flipH="1">
            <a:off x="-48133" y="6237312"/>
            <a:ext cx="827584" cy="54006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rgbClr val="FFFFFF"/>
                </a:solidFill>
              </a:rPr>
              <a:t>Version</a:t>
            </a:r>
          </a:p>
          <a:p>
            <a:pPr algn="ctr">
              <a:defRPr/>
            </a:pPr>
            <a:r>
              <a:rPr lang="fr-FR" sz="1200" dirty="0" smtClean="0">
                <a:solidFill>
                  <a:srgbClr val="FFFFFF"/>
                </a:solidFill>
              </a:rPr>
              <a:t>0.1</a:t>
            </a: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/>
          <p:nvPr userDrawn="1"/>
        </p:nvSpPr>
        <p:spPr>
          <a:xfrm rot="16200000">
            <a:off x="-2698750" y="2994025"/>
            <a:ext cx="6013450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D²C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8640452" y="8620"/>
            <a:ext cx="472813" cy="4294260"/>
          </a:xfrm>
          <a:prstGeom prst="rect">
            <a:avLst/>
          </a:prstGeom>
          <a:noFill/>
        </p:spPr>
        <p:txBody>
          <a:bodyPr vert="vert270" lIns="36000" tIns="0" rIns="3600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b="1" kern="0" dirty="0">
                <a:solidFill>
                  <a:srgbClr val="96006F"/>
                </a:solidFill>
                <a:latin typeface="Calibri"/>
              </a:rPr>
              <a:t>PTSI/PT – PCSI/PSI – TSI - ATS</a:t>
            </a:r>
          </a:p>
        </p:txBody>
      </p:sp>
      <p:sp>
        <p:nvSpPr>
          <p:cNvPr id="6" name="ZoneTexte 6"/>
          <p:cNvSpPr txBox="1"/>
          <p:nvPr userDrawn="1"/>
        </p:nvSpPr>
        <p:spPr>
          <a:xfrm>
            <a:off x="8367984" y="80628"/>
            <a:ext cx="380480" cy="4572508"/>
          </a:xfrm>
          <a:prstGeom prst="rect">
            <a:avLst/>
          </a:prstGeom>
          <a:noFill/>
        </p:spPr>
        <p:txBody>
          <a:bodyPr vert="vert270"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kern="0" dirty="0">
                <a:solidFill>
                  <a:srgbClr val="96006F"/>
                </a:solidFill>
                <a:latin typeface="Calibri"/>
              </a:rPr>
              <a:t>Classes Préparatoires aux Grandes Ecoles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 Intro Chap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 userDrawn="1"/>
        </p:nvSpPr>
        <p:spPr>
          <a:xfrm flipH="1">
            <a:off x="36004" y="6237312"/>
            <a:ext cx="827584" cy="54006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Version</a:t>
            </a:r>
          </a:p>
          <a:p>
            <a:pPr algn="ctr"/>
            <a:r>
              <a:rPr lang="fr-FR" sz="1200" dirty="0" smtClean="0"/>
              <a:t>1,0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0" y="0"/>
            <a:ext cx="9144032" cy="6858000"/>
            <a:chOff x="0" y="0"/>
            <a:chExt cx="9144032" cy="6858000"/>
          </a:xfrm>
        </p:grpSpPr>
        <p:pic>
          <p:nvPicPr>
            <p:cNvPr id="9" name="Image 8" descr="Page EGT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 userDrawn="1"/>
          </p:nvSpPr>
          <p:spPr>
            <a:xfrm>
              <a:off x="8405368" y="142852"/>
              <a:ext cx="738664" cy="2386048"/>
            </a:xfrm>
            <a:prstGeom prst="rect">
              <a:avLst/>
            </a:prstGeom>
            <a:noFill/>
          </p:spPr>
          <p:txBody>
            <a:bodyPr vert="vert270"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</a:rPr>
                <a:t>SSI &amp; STI2D</a:t>
              </a:r>
              <a:endPara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Rectangle à coins arrondis 10"/>
          <p:cNvSpPr/>
          <p:nvPr userDrawn="1"/>
        </p:nvSpPr>
        <p:spPr>
          <a:xfrm flipH="1">
            <a:off x="36004" y="6237312"/>
            <a:ext cx="827584" cy="54006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Version</a:t>
            </a:r>
          </a:p>
          <a:p>
            <a:pPr algn="ctr"/>
            <a:r>
              <a:rPr lang="fr-FR" sz="1200" dirty="0" smtClean="0"/>
              <a:t>1,0</a:t>
            </a: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-2606151" y="2990276"/>
            <a:ext cx="6012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D2C</a:t>
            </a:r>
            <a:endParaRPr lang="fr-FR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316416" y="2580864"/>
            <a:ext cx="380480" cy="2000264"/>
          </a:xfrm>
          <a:prstGeom prst="rect">
            <a:avLst/>
          </a:prstGeom>
          <a:noFill/>
        </p:spPr>
        <p:txBody>
          <a:bodyPr vert="vert270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Cycle Terminal</a:t>
            </a:r>
            <a:endParaRPr kumimoji="0" lang="fr-FR" sz="2000" b="0" i="1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04448" y="2504296"/>
            <a:ext cx="442035" cy="1932816"/>
          </a:xfrm>
          <a:prstGeom prst="rect">
            <a:avLst/>
          </a:prstGeom>
          <a:noFill/>
        </p:spPr>
        <p:txBody>
          <a:bodyPr vert="vert270" wrap="square"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Baccalauréat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A0576F-7976-48A4-B2E8-466D80F39928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A58511-2A92-44CC-8116-6DC6475888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E1E977-43FA-4463-B17D-BDEDB283A409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217CEB-0652-4E54-9DE2-22D01A405C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1E3C9F-9D8E-44EB-B943-51A8BB91DD33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144658-6BFB-44AA-85A1-59C9CABCAE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2AAB7E-BB41-4E15-8BAD-8FC28761057D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2A7196-36DD-4170-8BAD-36297E0F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3E1A69-7669-4CBC-990F-82D8E9905CE9}" type="datetimeFigureOut">
              <a:rPr lang="fr-FR"/>
              <a:pPr>
                <a:defRPr/>
              </a:pPr>
              <a:t>17/10/2014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703933-F527-454D-992A-A6F601F6D7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5038" y="1131888"/>
            <a:ext cx="7561262" cy="4860925"/>
          </a:xfrm>
          <a:prstGeom prst="rect">
            <a:avLst/>
          </a:prstGeom>
          <a:noFill/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endParaRPr lang="fr-FR" sz="20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fr-FR" sz="4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Système à enseigner :</a:t>
            </a:r>
          </a:p>
          <a:p>
            <a:pPr algn="ctr">
              <a:defRPr/>
            </a:pPr>
            <a:endParaRPr lang="fr-FR" sz="4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fr-FR" sz="6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D²C</a:t>
            </a:r>
          </a:p>
          <a:p>
            <a:pPr algn="ctr">
              <a:defRPr/>
            </a:pPr>
            <a:r>
              <a:rPr lang="fr-FR" sz="6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Drone Didactique Contrôlé</a:t>
            </a:r>
            <a:endParaRPr lang="fr-FR" sz="6600" b="1" i="1">
              <a:solidFill>
                <a:srgbClr val="25406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968268"/>
              </p:ext>
            </p:extLst>
          </p:nvPr>
        </p:nvGraphicFramePr>
        <p:xfrm>
          <a:off x="933586" y="1809712"/>
          <a:ext cx="7032625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3" name="Acrobat Document" r:id="rId4" imgW="13028040" imgH="6728760" progId="AcroExch.Document.7">
                  <p:embed/>
                </p:oleObj>
              </mc:Choice>
              <mc:Fallback>
                <p:oleObj name="Acrobat Document" r:id="rId4" imgW="13028040" imgH="6728760" progId="AcroExch.Document.7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586" y="1809712"/>
                        <a:ext cx="7032625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17" name="ZoneTexte 42"/>
          <p:cNvSpPr txBox="1">
            <a:spLocks noChangeArrowheads="1"/>
          </p:cNvSpPr>
          <p:nvPr/>
        </p:nvSpPr>
        <p:spPr bwMode="auto">
          <a:xfrm>
            <a:off x="1565275" y="6350"/>
            <a:ext cx="6013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Composition du SAE</a:t>
            </a:r>
          </a:p>
        </p:txBody>
      </p:sp>
      <p:sp>
        <p:nvSpPr>
          <p:cNvPr id="268319" name="ZoneTexte 26"/>
          <p:cNvSpPr txBox="1">
            <a:spLocks noChangeArrowheads="1"/>
          </p:cNvSpPr>
          <p:nvPr/>
        </p:nvSpPr>
        <p:spPr bwMode="auto">
          <a:xfrm>
            <a:off x="827088" y="519113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solidFill>
                  <a:srgbClr val="FF5050"/>
                </a:solidFill>
                <a:cs typeface="Arial" charset="0"/>
              </a:rPr>
              <a:t>Points de mesure sur le pupitre</a:t>
            </a:r>
          </a:p>
        </p:txBody>
      </p:sp>
      <p:sp>
        <p:nvSpPr>
          <p:cNvPr id="268321" name="Text Box 29"/>
          <p:cNvSpPr txBox="1">
            <a:spLocks noChangeArrowheads="1"/>
          </p:cNvSpPr>
          <p:nvPr/>
        </p:nvSpPr>
        <p:spPr bwMode="auto">
          <a:xfrm>
            <a:off x="7101023" y="1019137"/>
            <a:ext cx="1357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rgbClr val="FFFFFF"/>
                </a:solidFill>
                <a:latin typeface="Calibri" pitchFamily="34" charset="0"/>
              </a:rPr>
              <a:t>Capteur angulaire</a:t>
            </a:r>
          </a:p>
        </p:txBody>
      </p:sp>
      <p:sp>
        <p:nvSpPr>
          <p:cNvPr id="268328" name="Line 48"/>
          <p:cNvSpPr>
            <a:spLocks noChangeShapeType="1"/>
          </p:cNvSpPr>
          <p:nvPr/>
        </p:nvSpPr>
        <p:spPr bwMode="auto">
          <a:xfrm>
            <a:off x="1546361" y="1593812"/>
            <a:ext cx="1800225" cy="1800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29" name="Line 49"/>
          <p:cNvSpPr>
            <a:spLocks noChangeShapeType="1"/>
          </p:cNvSpPr>
          <p:nvPr/>
        </p:nvSpPr>
        <p:spPr bwMode="auto">
          <a:xfrm>
            <a:off x="3130686" y="1593812"/>
            <a:ext cx="431800" cy="5413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30" name="Line 50"/>
          <p:cNvSpPr>
            <a:spLocks noChangeShapeType="1"/>
          </p:cNvSpPr>
          <p:nvPr/>
        </p:nvSpPr>
        <p:spPr bwMode="auto">
          <a:xfrm>
            <a:off x="4715011" y="1593812"/>
            <a:ext cx="323850" cy="1044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31" name="Line 51"/>
          <p:cNvSpPr>
            <a:spLocks noChangeShapeType="1"/>
          </p:cNvSpPr>
          <p:nvPr/>
        </p:nvSpPr>
        <p:spPr bwMode="auto">
          <a:xfrm flipH="1">
            <a:off x="5615123" y="1593812"/>
            <a:ext cx="611188" cy="612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32" name="Line 52"/>
          <p:cNvSpPr>
            <a:spLocks noChangeShapeType="1"/>
          </p:cNvSpPr>
          <p:nvPr/>
        </p:nvSpPr>
        <p:spPr bwMode="auto">
          <a:xfrm flipH="1">
            <a:off x="6515236" y="1593812"/>
            <a:ext cx="1260475" cy="7207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33" name="Line 53"/>
          <p:cNvSpPr>
            <a:spLocks noChangeShapeType="1"/>
          </p:cNvSpPr>
          <p:nvPr/>
        </p:nvSpPr>
        <p:spPr bwMode="auto">
          <a:xfrm flipV="1">
            <a:off x="6227898" y="3970300"/>
            <a:ext cx="71438" cy="1547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34" name="Line 54"/>
          <p:cNvSpPr>
            <a:spLocks noChangeShapeType="1"/>
          </p:cNvSpPr>
          <p:nvPr/>
        </p:nvSpPr>
        <p:spPr bwMode="auto">
          <a:xfrm flipV="1">
            <a:off x="4680086" y="4870412"/>
            <a:ext cx="503237" cy="647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35" name="Line 55"/>
          <p:cNvSpPr>
            <a:spLocks noChangeShapeType="1"/>
          </p:cNvSpPr>
          <p:nvPr/>
        </p:nvSpPr>
        <p:spPr bwMode="auto">
          <a:xfrm flipV="1">
            <a:off x="3132273" y="5159337"/>
            <a:ext cx="1006475" cy="358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336" name="Line 56"/>
          <p:cNvSpPr>
            <a:spLocks noChangeShapeType="1"/>
          </p:cNvSpPr>
          <p:nvPr/>
        </p:nvSpPr>
        <p:spPr bwMode="auto">
          <a:xfrm flipV="1">
            <a:off x="1617798" y="4943437"/>
            <a:ext cx="1908175" cy="574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 flipH="1">
            <a:off x="5641826" y="5526310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Bloqueur</a:t>
            </a:r>
            <a:endParaRPr lang="fr-FR" sz="1200" dirty="0"/>
          </a:p>
        </p:txBody>
      </p:sp>
      <p:sp>
        <p:nvSpPr>
          <p:cNvPr id="33" name="Rectangle à coins arrondis 32"/>
          <p:cNvSpPr/>
          <p:nvPr/>
        </p:nvSpPr>
        <p:spPr>
          <a:xfrm flipH="1">
            <a:off x="4091632" y="5526310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Sélection boucle ouverte ou fermée</a:t>
            </a:r>
            <a:endParaRPr lang="fr-FR" sz="1200" dirty="0"/>
          </a:p>
        </p:txBody>
      </p:sp>
      <p:sp>
        <p:nvSpPr>
          <p:cNvPr id="34" name="Rectangle à coins arrondis 33"/>
          <p:cNvSpPr/>
          <p:nvPr/>
        </p:nvSpPr>
        <p:spPr>
          <a:xfrm flipH="1">
            <a:off x="2518712" y="5490070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Commande moteurs</a:t>
            </a:r>
            <a:endParaRPr lang="fr-FR" sz="1200" dirty="0"/>
          </a:p>
        </p:txBody>
      </p:sp>
      <p:sp>
        <p:nvSpPr>
          <p:cNvPr id="35" name="Rectangle à coins arrondis 34"/>
          <p:cNvSpPr/>
          <p:nvPr/>
        </p:nvSpPr>
        <p:spPr>
          <a:xfrm flipH="1">
            <a:off x="979203" y="5508648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Pilotage manuel ou via le PC</a:t>
            </a:r>
            <a:endParaRPr lang="fr-FR" sz="1200" dirty="0"/>
          </a:p>
        </p:txBody>
      </p:sp>
      <p:sp>
        <p:nvSpPr>
          <p:cNvPr id="36" name="Rectangle à coins arrondis 35"/>
          <p:cNvSpPr/>
          <p:nvPr/>
        </p:nvSpPr>
        <p:spPr>
          <a:xfrm flipH="1">
            <a:off x="868457" y="1090265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Signaux de la centrale inertielle</a:t>
            </a:r>
            <a:endParaRPr lang="fr-FR" sz="1200" dirty="0"/>
          </a:p>
        </p:txBody>
      </p:sp>
      <p:sp>
        <p:nvSpPr>
          <p:cNvPr id="37" name="Rectangle à coins arrondis 36"/>
          <p:cNvSpPr/>
          <p:nvPr/>
        </p:nvSpPr>
        <p:spPr>
          <a:xfrm flipH="1">
            <a:off x="2422159" y="1090265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Accès mesure courant / tension moteur</a:t>
            </a:r>
            <a:endParaRPr lang="fr-FR" sz="1200" dirty="0"/>
          </a:p>
        </p:txBody>
      </p:sp>
      <p:sp>
        <p:nvSpPr>
          <p:cNvPr id="39" name="Rectangle à coins arrondis 38"/>
          <p:cNvSpPr/>
          <p:nvPr/>
        </p:nvSpPr>
        <p:spPr>
          <a:xfrm flipH="1">
            <a:off x="3980521" y="1090265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Accès au signal du capteur de vitesse</a:t>
            </a:r>
            <a:endParaRPr lang="fr-FR" sz="1200" dirty="0"/>
          </a:p>
        </p:txBody>
      </p:sp>
      <p:sp>
        <p:nvSpPr>
          <p:cNvPr id="40" name="Rectangle à coins arrondis 39"/>
          <p:cNvSpPr/>
          <p:nvPr/>
        </p:nvSpPr>
        <p:spPr>
          <a:xfrm flipH="1">
            <a:off x="5555090" y="1090265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Capteur d’effort (poussée)</a:t>
            </a:r>
            <a:endParaRPr lang="fr-FR" sz="1200" dirty="0"/>
          </a:p>
        </p:txBody>
      </p:sp>
      <p:sp>
        <p:nvSpPr>
          <p:cNvPr id="41" name="Rectangle à coins arrondis 40"/>
          <p:cNvSpPr/>
          <p:nvPr/>
        </p:nvSpPr>
        <p:spPr>
          <a:xfrm flipH="1">
            <a:off x="7101023" y="1090265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Capteur angulaire</a:t>
            </a:r>
            <a:endParaRPr lang="fr-F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ZoneTexte 42"/>
          <p:cNvSpPr txBox="1">
            <a:spLocks noChangeArrowheads="1"/>
          </p:cNvSpPr>
          <p:nvPr/>
        </p:nvSpPr>
        <p:spPr bwMode="auto">
          <a:xfrm>
            <a:off x="1565275" y="6350"/>
            <a:ext cx="6013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Composition du SAE</a:t>
            </a:r>
          </a:p>
        </p:txBody>
      </p:sp>
      <p:sp>
        <p:nvSpPr>
          <p:cNvPr id="270339" name="ZoneTexte 26"/>
          <p:cNvSpPr txBox="1">
            <a:spLocks noChangeArrowheads="1"/>
          </p:cNvSpPr>
          <p:nvPr/>
        </p:nvSpPr>
        <p:spPr bwMode="auto">
          <a:xfrm>
            <a:off x="827088" y="519113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solidFill>
                  <a:srgbClr val="FF5050"/>
                </a:solidFill>
                <a:cs typeface="Arial" charset="0"/>
              </a:rPr>
              <a:t>Constituants de l’ArduinoBox </a:t>
            </a:r>
          </a:p>
        </p:txBody>
      </p:sp>
      <p:pic>
        <p:nvPicPr>
          <p:cNvPr id="270345" name="Picture 38" descr="arduinobox detour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2405063"/>
            <a:ext cx="51117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6" name="Picture 45" descr="arduinobox detour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520" y="2301081"/>
            <a:ext cx="51117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à coins arrondis 26"/>
          <p:cNvSpPr/>
          <p:nvPr/>
        </p:nvSpPr>
        <p:spPr>
          <a:xfrm flipH="1">
            <a:off x="6516216" y="2361704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Sérigraphie de chaque point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 flipH="1">
            <a:off x="4716016" y="1387767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Tous les points rendus accessibles</a:t>
            </a:r>
            <a:endParaRPr lang="fr-FR" sz="1200" dirty="0"/>
          </a:p>
        </p:txBody>
      </p:sp>
      <p:sp>
        <p:nvSpPr>
          <p:cNvPr id="29" name="Rectangle à coins arrondis 28"/>
          <p:cNvSpPr/>
          <p:nvPr/>
        </p:nvSpPr>
        <p:spPr>
          <a:xfrm flipH="1">
            <a:off x="2471737" y="1865003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Carte </a:t>
            </a:r>
            <a:r>
              <a:rPr lang="fr-FR" sz="1200" dirty="0" err="1" smtClean="0"/>
              <a:t>Arduino</a:t>
            </a:r>
            <a:r>
              <a:rPr lang="fr-FR" sz="1200" dirty="0" smtClean="0"/>
              <a:t> UNO</a:t>
            </a:r>
            <a:endParaRPr lang="fr-FR" sz="1200" dirty="0"/>
          </a:p>
        </p:txBody>
      </p:sp>
      <p:sp>
        <p:nvSpPr>
          <p:cNvPr id="30" name="Rectangle à coins arrondis 29"/>
          <p:cNvSpPr/>
          <p:nvPr/>
        </p:nvSpPr>
        <p:spPr>
          <a:xfrm flipH="1">
            <a:off x="4572000" y="5523706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8 Cordons fournis</a:t>
            </a:r>
            <a:endParaRPr lang="fr-FR" sz="1200" dirty="0"/>
          </a:p>
        </p:txBody>
      </p:sp>
      <p:sp>
        <p:nvSpPr>
          <p:cNvPr id="31" name="Rectangle à coins arrondis 30"/>
          <p:cNvSpPr/>
          <p:nvPr/>
        </p:nvSpPr>
        <p:spPr>
          <a:xfrm flipH="1">
            <a:off x="2112993" y="5253676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Remplacement simple de la carte </a:t>
            </a:r>
            <a:r>
              <a:rPr lang="fr-FR" sz="1200" dirty="0" err="1" smtClean="0"/>
              <a:t>arduino</a:t>
            </a:r>
            <a:endParaRPr lang="fr-FR" sz="1200" dirty="0"/>
          </a:p>
        </p:txBody>
      </p:sp>
      <p:sp>
        <p:nvSpPr>
          <p:cNvPr id="32" name="Rectangle à coins arrondis 31"/>
          <p:cNvSpPr/>
          <p:nvPr/>
        </p:nvSpPr>
        <p:spPr>
          <a:xfrm flipH="1">
            <a:off x="1160252" y="4149080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Boîtier de protection</a:t>
            </a:r>
            <a:endParaRPr lang="fr-FR" sz="1200" dirty="0"/>
          </a:p>
        </p:txBody>
      </p:sp>
      <p:sp>
        <p:nvSpPr>
          <p:cNvPr id="33" name="Rectangle à coins arrondis 32"/>
          <p:cNvSpPr/>
          <p:nvPr/>
        </p:nvSpPr>
        <p:spPr>
          <a:xfrm flipH="1">
            <a:off x="1026109" y="2666461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Connectique pour ajouter des cartes filles</a:t>
            </a:r>
            <a:endParaRPr lang="fr-F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ZoneTexte 42"/>
          <p:cNvSpPr txBox="1">
            <a:spLocks noChangeArrowheads="1"/>
          </p:cNvSpPr>
          <p:nvPr/>
        </p:nvSpPr>
        <p:spPr bwMode="auto">
          <a:xfrm>
            <a:off x="1565275" y="6350"/>
            <a:ext cx="6013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Composition du SAE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Numérique</a:t>
            </a:r>
          </a:p>
        </p:txBody>
      </p:sp>
      <p:sp>
        <p:nvSpPr>
          <p:cNvPr id="272386" name="Rectangle 74"/>
          <p:cNvSpPr>
            <a:spLocks noChangeArrowheads="1"/>
          </p:cNvSpPr>
          <p:nvPr/>
        </p:nvSpPr>
        <p:spPr bwMode="auto">
          <a:xfrm>
            <a:off x="2232025" y="5157788"/>
            <a:ext cx="32385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72389" name="Picture 29" descr="inter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65004"/>
            <a:ext cx="22939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0" name="Picture 30" descr="simu-Scilab-Xc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316341"/>
            <a:ext cx="35290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1" name="Picture 31" descr="simu-Lab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3732" y="3839034"/>
            <a:ext cx="37925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2" name="Picture 32" descr="Simu-Matlab-Simulin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206679"/>
            <a:ext cx="37084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 flipH="1">
            <a:off x="6480175" y="1658628"/>
            <a:ext cx="1671638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Modélisation (Matlab, </a:t>
            </a:r>
            <a:r>
              <a:rPr lang="fr-FR" sz="1200" dirty="0" err="1" smtClean="0"/>
              <a:t>Scilab</a:t>
            </a:r>
            <a:r>
              <a:rPr lang="fr-FR" sz="1200" dirty="0" smtClean="0"/>
              <a:t>, Labview)</a:t>
            </a:r>
            <a:endParaRPr lang="fr-FR" sz="1200" dirty="0"/>
          </a:p>
        </p:txBody>
      </p:sp>
      <p:sp>
        <p:nvSpPr>
          <p:cNvPr id="17" name="Rectangle à coins arrondis 16"/>
          <p:cNvSpPr/>
          <p:nvPr/>
        </p:nvSpPr>
        <p:spPr>
          <a:xfrm flipH="1">
            <a:off x="1426765" y="4905065"/>
            <a:ext cx="1671638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 logiciel d’interface</a:t>
            </a:r>
            <a:endParaRPr lang="fr-FR" sz="1200" dirty="0"/>
          </a:p>
        </p:txBody>
      </p:sp>
      <p:sp>
        <p:nvSpPr>
          <p:cNvPr id="18" name="Arrondir un rectangle à un seul coin 17"/>
          <p:cNvSpPr/>
          <p:nvPr/>
        </p:nvSpPr>
        <p:spPr>
          <a:xfrm flipH="1" flipV="1">
            <a:off x="791580" y="5553236"/>
            <a:ext cx="5940660" cy="1296144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2394" name="ZoneTexte 70"/>
          <p:cNvSpPr txBox="1">
            <a:spLocks noChangeArrowheads="1"/>
          </p:cNvSpPr>
          <p:nvPr/>
        </p:nvSpPr>
        <p:spPr bwMode="auto">
          <a:xfrm>
            <a:off x="899592" y="5673242"/>
            <a:ext cx="5724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>
                <a:solidFill>
                  <a:schemeClr val="bg1"/>
                </a:solidFill>
                <a:cs typeface="Arial" charset="0"/>
              </a:rPr>
              <a:t>Le système à Enseigner est livré avec un logiciel qui permet l’acquisition, le pilotage et le paramétrage du matériel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ZoneTexte 3"/>
          <p:cNvSpPr txBox="1">
            <a:spLocks noChangeArrowheads="1"/>
          </p:cNvSpPr>
          <p:nvPr/>
        </p:nvSpPr>
        <p:spPr bwMode="auto">
          <a:xfrm>
            <a:off x="684213" y="6350"/>
            <a:ext cx="77755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Couvertures pédagogique</a:t>
            </a:r>
          </a:p>
        </p:txBody>
      </p:sp>
      <p:sp>
        <p:nvSpPr>
          <p:cNvPr id="280578" name="ZoneTexte 20"/>
          <p:cNvSpPr txBox="1">
            <a:spLocks noChangeArrowheads="1"/>
          </p:cNvSpPr>
          <p:nvPr/>
        </p:nvSpPr>
        <p:spPr bwMode="auto">
          <a:xfrm>
            <a:off x="1709738" y="1895475"/>
            <a:ext cx="57245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Des activités pédagogiques adaptées aux sous systèmes didactisés et environnements logiciels conçus spécifiquement. </a:t>
            </a:r>
          </a:p>
          <a:p>
            <a:pPr algn="just">
              <a:tabLst>
                <a:tab pos="266700" algn="l"/>
              </a:tabLst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Ces activités pédagogiques riches et variés sont rigoureusement conforme aux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nouveaux programmes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et recommandations pédagogiques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pour les Sciences de l’Ingénieur en Baccalauréat.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algn="just">
              <a:tabLst>
                <a:tab pos="266700" algn="l"/>
              </a:tabLst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ZoneTexte 18"/>
          <p:cNvSpPr txBox="1">
            <a:spLocks noChangeArrowheads="1"/>
          </p:cNvSpPr>
          <p:nvPr/>
        </p:nvSpPr>
        <p:spPr bwMode="auto">
          <a:xfrm>
            <a:off x="719138" y="6350"/>
            <a:ext cx="75612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Couverture pédagogique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3419872" y="800708"/>
            <a:ext cx="2160000" cy="126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1367644" y="3980093"/>
            <a:ext cx="2160000" cy="126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2633" name="ZoneTexte 28"/>
          <p:cNvSpPr txBox="1">
            <a:spLocks noChangeArrowheads="1"/>
          </p:cNvSpPr>
          <p:nvPr/>
        </p:nvSpPr>
        <p:spPr bwMode="auto">
          <a:xfrm>
            <a:off x="3816350" y="549275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400" b="1"/>
              <a:t>Domaine Industriel</a:t>
            </a:r>
          </a:p>
        </p:txBody>
      </p:sp>
      <p:sp>
        <p:nvSpPr>
          <p:cNvPr id="282634" name="ZoneTexte 29"/>
          <p:cNvSpPr txBox="1">
            <a:spLocks noChangeArrowheads="1"/>
          </p:cNvSpPr>
          <p:nvPr/>
        </p:nvSpPr>
        <p:spPr bwMode="auto">
          <a:xfrm>
            <a:off x="1476375" y="5276850"/>
            <a:ext cx="190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400" b="1"/>
              <a:t>Domaine du modèle</a:t>
            </a:r>
          </a:p>
        </p:txBody>
      </p:sp>
      <p:sp>
        <p:nvSpPr>
          <p:cNvPr id="282635" name="ZoneTexte 30"/>
          <p:cNvSpPr txBox="1">
            <a:spLocks noChangeArrowheads="1"/>
          </p:cNvSpPr>
          <p:nvPr/>
        </p:nvSpPr>
        <p:spPr bwMode="auto">
          <a:xfrm>
            <a:off x="3563938" y="2060575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200" b="1"/>
              <a:t>Produit industriel</a:t>
            </a:r>
          </a:p>
          <a:p>
            <a:pPr algn="ctr"/>
            <a:r>
              <a:rPr lang="fr-FR" sz="1100"/>
              <a:t>Cahier des charges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3600092" y="908720"/>
            <a:ext cx="1800000" cy="10440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8100000">
            <a:off x="2393130" y="2727282"/>
            <a:ext cx="1406133" cy="3240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18900000">
            <a:off x="2069094" y="2439250"/>
            <a:ext cx="1406133" cy="324036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2645" name="ZoneTexte 36"/>
          <p:cNvSpPr txBox="1">
            <a:spLocks noChangeArrowheads="1"/>
          </p:cNvSpPr>
          <p:nvPr/>
        </p:nvSpPr>
        <p:spPr bwMode="auto">
          <a:xfrm rot="-2697166">
            <a:off x="1865313" y="2384425"/>
            <a:ext cx="1368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100" b="1"/>
              <a:t>Comparer et valide le modèle</a:t>
            </a:r>
          </a:p>
        </p:txBody>
      </p:sp>
      <p:sp>
        <p:nvSpPr>
          <p:cNvPr id="282646" name="ZoneTexte 37"/>
          <p:cNvSpPr txBox="1">
            <a:spLocks noChangeArrowheads="1"/>
          </p:cNvSpPr>
          <p:nvPr/>
        </p:nvSpPr>
        <p:spPr bwMode="auto">
          <a:xfrm rot="-2780411">
            <a:off x="2631281" y="2909095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100" b="1"/>
              <a:t>Modéliser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1583668" y="4088105"/>
            <a:ext cx="1800000" cy="10440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5328084" y="3969060"/>
            <a:ext cx="2160000" cy="126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2653" name="ZoneTexte 45"/>
          <p:cNvSpPr txBox="1">
            <a:spLocks noChangeArrowheads="1"/>
          </p:cNvSpPr>
          <p:nvPr/>
        </p:nvSpPr>
        <p:spPr bwMode="auto">
          <a:xfrm>
            <a:off x="5327650" y="5265738"/>
            <a:ext cx="2160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400" b="1"/>
              <a:t>Domaine du laboratoire</a:t>
            </a:r>
          </a:p>
        </p:txBody>
      </p:sp>
      <p:sp>
        <p:nvSpPr>
          <p:cNvPr id="47" name="Rectangle à coins arrondis 46"/>
          <p:cNvSpPr/>
          <p:nvPr/>
        </p:nvSpPr>
        <p:spPr>
          <a:xfrm>
            <a:off x="5544108" y="4077072"/>
            <a:ext cx="1800000" cy="10440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Flèche droite 48"/>
          <p:cNvSpPr/>
          <p:nvPr/>
        </p:nvSpPr>
        <p:spPr>
          <a:xfrm rot="13500000" flipH="1" flipV="1">
            <a:off x="5164717" y="2713381"/>
            <a:ext cx="1406133" cy="3240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13500000">
            <a:off x="5488753" y="2439250"/>
            <a:ext cx="1406133" cy="32403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2663" name="ZoneTexte 50"/>
          <p:cNvSpPr txBox="1">
            <a:spLocks noChangeArrowheads="1"/>
          </p:cNvSpPr>
          <p:nvPr/>
        </p:nvSpPr>
        <p:spPr bwMode="auto">
          <a:xfrm rot="2727740">
            <a:off x="5369718" y="2428082"/>
            <a:ext cx="2055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100" b="1"/>
              <a:t>Comparer et valider le produit</a:t>
            </a:r>
          </a:p>
        </p:txBody>
      </p:sp>
      <p:sp>
        <p:nvSpPr>
          <p:cNvPr id="282664" name="ZoneTexte 51"/>
          <p:cNvSpPr txBox="1">
            <a:spLocks noChangeArrowheads="1"/>
          </p:cNvSpPr>
          <p:nvPr/>
        </p:nvSpPr>
        <p:spPr bwMode="auto">
          <a:xfrm rot="2708973">
            <a:off x="4900613" y="2887663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100" b="1"/>
              <a:t>Simuler</a:t>
            </a:r>
          </a:p>
          <a:p>
            <a:pPr algn="ctr"/>
            <a:r>
              <a:rPr lang="fr-FR" sz="1100" b="1"/>
              <a:t>l’environnement</a:t>
            </a:r>
          </a:p>
        </p:txBody>
      </p:sp>
      <p:sp>
        <p:nvSpPr>
          <p:cNvPr id="282665" name="ZoneTexte 54"/>
          <p:cNvSpPr txBox="1">
            <a:spLocks noChangeArrowheads="1"/>
          </p:cNvSpPr>
          <p:nvPr/>
        </p:nvSpPr>
        <p:spPr bwMode="auto">
          <a:xfrm>
            <a:off x="5508625" y="3573463"/>
            <a:ext cx="19081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200" b="1"/>
              <a:t>Produit du laboratoire</a:t>
            </a:r>
          </a:p>
          <a:p>
            <a:pPr algn="ctr"/>
            <a:r>
              <a:rPr lang="fr-FR" sz="1100"/>
              <a:t>Résultats expérimentaux</a:t>
            </a:r>
          </a:p>
        </p:txBody>
      </p:sp>
      <p:sp>
        <p:nvSpPr>
          <p:cNvPr id="282666" name="ZoneTexte 55"/>
          <p:cNvSpPr txBox="1">
            <a:spLocks noChangeArrowheads="1"/>
          </p:cNvSpPr>
          <p:nvPr/>
        </p:nvSpPr>
        <p:spPr bwMode="auto">
          <a:xfrm>
            <a:off x="1476375" y="3573463"/>
            <a:ext cx="19081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200" b="1"/>
              <a:t>Modèle</a:t>
            </a:r>
          </a:p>
          <a:p>
            <a:pPr algn="ctr"/>
            <a:r>
              <a:rPr lang="fr-FR" sz="1100"/>
              <a:t>Résultats théoriques</a:t>
            </a:r>
          </a:p>
        </p:txBody>
      </p:sp>
      <p:sp>
        <p:nvSpPr>
          <p:cNvPr id="57" name="Flèche courbée vers la droite 56"/>
          <p:cNvSpPr/>
          <p:nvPr/>
        </p:nvSpPr>
        <p:spPr>
          <a:xfrm rot="2613506">
            <a:off x="5066018" y="3641391"/>
            <a:ext cx="396044" cy="756084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Flèche courbée vers la droite 57"/>
          <p:cNvSpPr/>
          <p:nvPr/>
        </p:nvSpPr>
        <p:spPr>
          <a:xfrm rot="19332261" flipH="1">
            <a:off x="3357980" y="3687068"/>
            <a:ext cx="396044" cy="756084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82673" name="ZoneTexte 58"/>
          <p:cNvSpPr txBox="1">
            <a:spLocks noChangeArrowheads="1"/>
          </p:cNvSpPr>
          <p:nvPr/>
        </p:nvSpPr>
        <p:spPr bwMode="auto">
          <a:xfrm>
            <a:off x="3708400" y="4076700"/>
            <a:ext cx="6873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000" b="1"/>
              <a:t>Valider</a:t>
            </a:r>
          </a:p>
          <a:p>
            <a:pPr algn="ctr"/>
            <a:r>
              <a:rPr lang="fr-FR" sz="1000" b="1"/>
              <a:t>le modèle</a:t>
            </a:r>
          </a:p>
        </p:txBody>
      </p:sp>
      <p:sp>
        <p:nvSpPr>
          <p:cNvPr id="282674" name="ZoneTexte 59"/>
          <p:cNvSpPr txBox="1">
            <a:spLocks noChangeArrowheads="1"/>
          </p:cNvSpPr>
          <p:nvPr/>
        </p:nvSpPr>
        <p:spPr bwMode="auto">
          <a:xfrm>
            <a:off x="4392613" y="4076700"/>
            <a:ext cx="687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000" b="1"/>
              <a:t>Valider</a:t>
            </a:r>
          </a:p>
          <a:p>
            <a:pPr algn="ctr"/>
            <a:r>
              <a:rPr lang="fr-FR" sz="1000" b="1"/>
              <a:t>le protocole</a:t>
            </a:r>
          </a:p>
        </p:txBody>
      </p:sp>
      <p:sp>
        <p:nvSpPr>
          <p:cNvPr id="61" name="Flèche droite rayée 60"/>
          <p:cNvSpPr/>
          <p:nvPr/>
        </p:nvSpPr>
        <p:spPr>
          <a:xfrm>
            <a:off x="4680012" y="4617132"/>
            <a:ext cx="576064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Flèche droite rayée 61"/>
          <p:cNvSpPr/>
          <p:nvPr/>
        </p:nvSpPr>
        <p:spPr>
          <a:xfrm flipH="1">
            <a:off x="3599892" y="4617132"/>
            <a:ext cx="576064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2681" name="ZoneTexte 62"/>
          <p:cNvSpPr txBox="1">
            <a:spLocks noChangeArrowheads="1"/>
          </p:cNvSpPr>
          <p:nvPr/>
        </p:nvSpPr>
        <p:spPr bwMode="auto">
          <a:xfrm>
            <a:off x="3743325" y="4905375"/>
            <a:ext cx="14049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Comparer les résultats</a:t>
            </a:r>
          </a:p>
          <a:p>
            <a:pPr algn="ctr"/>
            <a:r>
              <a:rPr lang="fr-FR" sz="1100" b="1">
                <a:solidFill>
                  <a:srgbClr val="FF0000"/>
                </a:solidFill>
              </a:rPr>
              <a:t>et expliquer les écarts</a:t>
            </a:r>
          </a:p>
        </p:txBody>
      </p:sp>
      <p:pic>
        <p:nvPicPr>
          <p:cNvPr id="282682" name="Picture 64" descr="systeme4 détour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4103688"/>
            <a:ext cx="13271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2683" name="Group 79"/>
          <p:cNvGrpSpPr>
            <a:grpSpLocks/>
          </p:cNvGrpSpPr>
          <p:nvPr/>
        </p:nvGrpSpPr>
        <p:grpSpPr bwMode="auto">
          <a:xfrm>
            <a:off x="3635375" y="1016000"/>
            <a:ext cx="1620838" cy="841375"/>
            <a:chOff x="657" y="700"/>
            <a:chExt cx="1021" cy="530"/>
          </a:xfrm>
        </p:grpSpPr>
        <p:pic>
          <p:nvPicPr>
            <p:cNvPr id="282685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 l="9453" t="23251" r="60728" b="57025"/>
            <a:stretch>
              <a:fillRect/>
            </a:stretch>
          </p:blipFill>
          <p:spPr bwMode="auto">
            <a:xfrm>
              <a:off x="667" y="754"/>
              <a:ext cx="101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2686" name="Rectangle 70"/>
            <p:cNvSpPr>
              <a:spLocks noChangeArrowheads="1"/>
            </p:cNvSpPr>
            <p:nvPr/>
          </p:nvSpPr>
          <p:spPr bwMode="auto">
            <a:xfrm>
              <a:off x="667" y="831"/>
              <a:ext cx="250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2687" name="Rectangle 71"/>
            <p:cNvSpPr>
              <a:spLocks noChangeArrowheads="1"/>
            </p:cNvSpPr>
            <p:nvPr/>
          </p:nvSpPr>
          <p:spPr bwMode="auto">
            <a:xfrm rot="-2065540">
              <a:off x="717" y="730"/>
              <a:ext cx="409" cy="1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2688" name="Rectangle 75"/>
            <p:cNvSpPr>
              <a:spLocks noChangeArrowheads="1"/>
            </p:cNvSpPr>
            <p:nvPr/>
          </p:nvSpPr>
          <p:spPr bwMode="auto">
            <a:xfrm>
              <a:off x="1238" y="700"/>
              <a:ext cx="400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2689" name="Rectangle 76"/>
            <p:cNvSpPr>
              <a:spLocks noChangeArrowheads="1"/>
            </p:cNvSpPr>
            <p:nvPr/>
          </p:nvSpPr>
          <p:spPr bwMode="auto">
            <a:xfrm>
              <a:off x="657" y="1185"/>
              <a:ext cx="590" cy="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2690" name="Rectangle 78"/>
            <p:cNvSpPr>
              <a:spLocks noChangeArrowheads="1"/>
            </p:cNvSpPr>
            <p:nvPr/>
          </p:nvSpPr>
          <p:spPr bwMode="auto">
            <a:xfrm>
              <a:off x="1655" y="890"/>
              <a:ext cx="23" cy="3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282684" name="Picture 80" descr="Schema-bl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75" y="4244975"/>
            <a:ext cx="17287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rrondir un rectangle à un seul coin 41"/>
          <p:cNvSpPr/>
          <p:nvPr/>
        </p:nvSpPr>
        <p:spPr>
          <a:xfrm flipH="1" flipV="1">
            <a:off x="791580" y="5553236"/>
            <a:ext cx="5940660" cy="1296144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2692" name="ZoneTexte 23"/>
          <p:cNvSpPr txBox="1">
            <a:spLocks noChangeArrowheads="1"/>
          </p:cNvSpPr>
          <p:nvPr/>
        </p:nvSpPr>
        <p:spPr bwMode="auto">
          <a:xfrm>
            <a:off x="935366" y="5589588"/>
            <a:ext cx="56530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>
                <a:solidFill>
                  <a:schemeClr val="bg1"/>
                </a:solidFill>
                <a:cs typeface="Arial" charset="0"/>
              </a:rPr>
              <a:t>Les activités pédagogiques intègrent une démarche de l’Ingénieur avec la trilogie :  le produit industriel avec son cahier des charges, le modèle avec ses résultats théoriques et le produit du laboratoire avec ses résultats expérimentaux.</a:t>
            </a:r>
          </a:p>
          <a:p>
            <a:pPr algn="ctr">
              <a:tabLst>
                <a:tab pos="266700" algn="l"/>
              </a:tabLst>
            </a:pPr>
            <a:r>
              <a:rPr lang="fr-FR" sz="1400" b="1" dirty="0">
                <a:solidFill>
                  <a:schemeClr val="bg1"/>
                </a:solidFill>
                <a:cs typeface="Arial" charset="0"/>
              </a:rPr>
              <a:t>Valider le modèle, valider les performances, valider le produit </a:t>
            </a:r>
          </a:p>
          <a:p>
            <a:pPr algn="ctr">
              <a:tabLst>
                <a:tab pos="266700" algn="l"/>
              </a:tabLst>
            </a:pPr>
            <a:r>
              <a:rPr lang="fr-FR" sz="1200" dirty="0">
                <a:solidFill>
                  <a:schemeClr val="bg1"/>
                </a:solidFill>
                <a:cs typeface="Arial" charset="0"/>
              </a:rPr>
              <a:t>en comparant les résultats et en expliquant les écarts. </a:t>
            </a:r>
            <a:endParaRPr lang="fr-FR" sz="1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ZoneTexte 3"/>
          <p:cNvSpPr txBox="1">
            <a:spLocks noChangeArrowheads="1"/>
          </p:cNvSpPr>
          <p:nvPr/>
        </p:nvSpPr>
        <p:spPr bwMode="auto">
          <a:xfrm>
            <a:off x="684213" y="6350"/>
            <a:ext cx="77755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Couvertures pédagogique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7584" y="872716"/>
            <a:ext cx="74528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Activité 1</a:t>
            </a:r>
          </a:p>
          <a:p>
            <a:pPr algn="ctr">
              <a:defRPr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 contrôler » : Le fil conducteur du travail proposé est l’analyse des constituants et des solutions techniques qui permettent de réaliser le contrôle de l’inclinaison de tangage d’un drone</a:t>
            </a:r>
          </a:p>
          <a:p>
            <a:pPr algn="ctr"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 Le Drone Didactique Contrôlé D2C » qui reprend les solutions technique d’un drone réel permettra d’expérimenter avec un accès facilité aux composants et aux grandeurs physiques.</a:t>
            </a:r>
          </a:p>
          <a:p>
            <a:pPr algn="ctr"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L’ensemble du travail se décompose en trois activités :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1 : identifier les composants et les flux d’information et d’énergie</a:t>
            </a: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2 : Modéliser les composants</a:t>
            </a: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3 : Simuler et régler avec accéléromètre et gyromètre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ZoneTexte 3"/>
          <p:cNvSpPr txBox="1">
            <a:spLocks noChangeArrowheads="1"/>
          </p:cNvSpPr>
          <p:nvPr/>
        </p:nvSpPr>
        <p:spPr bwMode="auto">
          <a:xfrm>
            <a:off x="684213" y="6350"/>
            <a:ext cx="77755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Couvertures pédagogique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7584" y="872716"/>
            <a:ext cx="74528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Activité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Acquérir la vitesse des hélices du Drone didactique Contrôlé D2C.</a:t>
            </a:r>
          </a:p>
          <a:p>
            <a:pPr algn="ctr"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L’ensemble du travail se décompose en trois activités :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1 : Analyser de la technologie des capteurs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2 : Valider les possibilités de mesure de la vitesse maximale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3 : Programmer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53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ZoneTexte 3"/>
          <p:cNvSpPr txBox="1">
            <a:spLocks noChangeArrowheads="1"/>
          </p:cNvSpPr>
          <p:nvPr/>
        </p:nvSpPr>
        <p:spPr bwMode="auto">
          <a:xfrm>
            <a:off x="684213" y="6350"/>
            <a:ext cx="77755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Couvertures pédagogique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7584" y="872716"/>
            <a:ext cx="74528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Activité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Exploiter la centrale inertielle du Drone didactique Contrôlé D2C.</a:t>
            </a:r>
          </a:p>
          <a:p>
            <a:pPr algn="ctr"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L’ensemble du travail se décompose en deux activités :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1 : Exploiter l’accéléromètre de la centrale inertielle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2 : Exploiter le gyromètre de la centrale inertielle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38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ZoneTexte 3"/>
          <p:cNvSpPr txBox="1">
            <a:spLocks noChangeArrowheads="1"/>
          </p:cNvSpPr>
          <p:nvPr/>
        </p:nvSpPr>
        <p:spPr bwMode="auto">
          <a:xfrm>
            <a:off x="684213" y="6350"/>
            <a:ext cx="77755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Couvertures pédagogique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7584" y="872716"/>
            <a:ext cx="745281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Activité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Optimisation énergétique du vol du drone à partir</a:t>
            </a:r>
          </a:p>
          <a:p>
            <a:pPr algn="ctr"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 Drone didactique Contrôlé D2C.</a:t>
            </a:r>
          </a:p>
          <a:p>
            <a:pPr algn="ctr"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L’ensemble du travail se décompose en trois activités :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1 : Expérimenter pour trouver un point de fonctionnement optimale de la motorisation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2 : En déduire la charge optimale transportable ainsi que la durée du vol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3 : Choisir les réglages sur la chaîne d’information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38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ZoneTexte 3"/>
          <p:cNvSpPr txBox="1">
            <a:spLocks noChangeArrowheads="1"/>
          </p:cNvSpPr>
          <p:nvPr/>
        </p:nvSpPr>
        <p:spPr bwMode="auto">
          <a:xfrm>
            <a:off x="684213" y="6350"/>
            <a:ext cx="77755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Couvertures pédagogique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7584" y="872716"/>
            <a:ext cx="74528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Activité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Programmer la commande d’un moteur.</a:t>
            </a:r>
          </a:p>
          <a:p>
            <a:pPr algn="ctr"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L’ensemble du travail se décompose en trois activités :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1 : Récupérer le signal de commande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2 : Commander le moteur – Solution 1</a:t>
            </a:r>
          </a:p>
          <a:p>
            <a:pPr>
              <a:defRPr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Activité 3 : Commander le moteur – Solution 2 (orientée objet)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1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2"/>
          <p:cNvSpPr txBox="1">
            <a:spLocks noChangeArrowheads="1"/>
          </p:cNvSpPr>
          <p:nvPr/>
        </p:nvSpPr>
        <p:spPr bwMode="auto">
          <a:xfrm>
            <a:off x="2670175" y="873125"/>
            <a:ext cx="3803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Sommaire</a:t>
            </a:r>
          </a:p>
        </p:txBody>
      </p:sp>
      <p:sp>
        <p:nvSpPr>
          <p:cNvPr id="16386" name="ZoneTexte 3"/>
          <p:cNvSpPr txBox="1">
            <a:spLocks noChangeArrowheads="1"/>
          </p:cNvSpPr>
          <p:nvPr/>
        </p:nvSpPr>
        <p:spPr bwMode="auto">
          <a:xfrm>
            <a:off x="971550" y="1557338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De quoi s’agit-il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Composition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du Système à Enseigner.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Présentation de l’Environnement Multimédia d’Apprentissage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Couverture pédagogique en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SSI / STI2D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ZoneTexte 4"/>
          <p:cNvSpPr txBox="1">
            <a:spLocks noChangeArrowheads="1"/>
          </p:cNvSpPr>
          <p:nvPr/>
        </p:nvSpPr>
        <p:spPr bwMode="auto">
          <a:xfrm>
            <a:off x="1258888" y="3573463"/>
            <a:ext cx="662622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</a:rPr>
              <a:t>Pour nous contacter :</a:t>
            </a:r>
          </a:p>
          <a:p>
            <a:pPr algn="ctr"/>
            <a:endParaRPr lang="fr-FR" sz="1200" b="1">
              <a:solidFill>
                <a:schemeClr val="bg1"/>
              </a:solidFill>
            </a:endParaRPr>
          </a:p>
          <a:p>
            <a:pPr algn="ctr"/>
            <a:r>
              <a:rPr lang="fr-FR" sz="2600" b="1">
                <a:solidFill>
                  <a:schemeClr val="bg1"/>
                </a:solidFill>
              </a:rPr>
              <a:t>www.dmseducation.eu </a:t>
            </a:r>
          </a:p>
          <a:p>
            <a:pPr algn="ctr"/>
            <a:r>
              <a:rPr lang="fr-FR" sz="2600" b="1">
                <a:solidFill>
                  <a:schemeClr val="bg1"/>
                </a:solidFill>
              </a:rPr>
              <a:t>info@dmseducation.com</a:t>
            </a:r>
          </a:p>
          <a:p>
            <a:pPr algn="ctr"/>
            <a:endParaRPr lang="fr-FR" sz="2600" b="1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8888" y="404813"/>
            <a:ext cx="6626225" cy="2847975"/>
          </a:xfrm>
          <a:prstGeom prst="rect">
            <a:avLst/>
          </a:prstGeom>
          <a:noFill/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endParaRPr lang="fr-FR" sz="20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fr-FR" sz="4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Système à enseigner :</a:t>
            </a:r>
          </a:p>
          <a:p>
            <a:pPr algn="ctr">
              <a:defRPr/>
            </a:pPr>
            <a:endParaRPr lang="fr-FR" sz="4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fr-FR" sz="6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D²C</a:t>
            </a:r>
            <a:endParaRPr lang="fr-FR" sz="6600" b="1" i="1">
              <a:solidFill>
                <a:srgbClr val="25406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3"/>
          <p:cNvSpPr txBox="1">
            <a:spLocks noChangeArrowheads="1"/>
          </p:cNvSpPr>
          <p:nvPr/>
        </p:nvSpPr>
        <p:spPr bwMode="auto">
          <a:xfrm>
            <a:off x="827088" y="836613"/>
            <a:ext cx="76693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Le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D2C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est un système à enseigner en totale conformité avec les nouveaux programmes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de « Sciences de l’Ingénieur » en Baccalauréat série S.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Une didactisation matérielle élaborée avec rigueur, ainsi que les nombreuses activités pédagogiques associées, sont conçues pour acquérir aisément les éléments nouveaux des programmes.</a:t>
            </a: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Cela au travers d'activités d'analyse, de simulation, de mesures permettant de pénétrer le cœur des Technologies de l'Information et de la Communication embarquées nécessaires au contrôle d'un drone.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L'organisation matérielle du poste d'enseignement est conçue en îlot. Cela permet une optimisation notoire du rapport : utilisation globale du système sur son coût d'acquisition.</a:t>
            </a: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8434" name="ZoneTexte 6"/>
          <p:cNvSpPr txBox="1">
            <a:spLocks noChangeArrowheads="1"/>
          </p:cNvSpPr>
          <p:nvPr/>
        </p:nvSpPr>
        <p:spPr bwMode="auto">
          <a:xfrm>
            <a:off x="2670175" y="6350"/>
            <a:ext cx="3803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De quoi s’agit-il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6"/>
          <p:cNvSpPr txBox="1">
            <a:spLocks noChangeArrowheads="1"/>
          </p:cNvSpPr>
          <p:nvPr/>
        </p:nvSpPr>
        <p:spPr bwMode="auto">
          <a:xfrm>
            <a:off x="2670175" y="6350"/>
            <a:ext cx="3803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De quoi s’agit-il ?</a:t>
            </a: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258888" y="4581525"/>
            <a:ext cx="59404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/>
              <a:t>Activités traitant :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- Machine à états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Asservissement : boucle interne, correcteurs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Simulation acausale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Fusion de données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Transformation énergétique</a:t>
            </a:r>
          </a:p>
        </p:txBody>
      </p:sp>
      <p:pic>
        <p:nvPicPr>
          <p:cNvPr id="20483" name="Picture 6" descr="systeme4 détouré"/>
          <p:cNvPicPr>
            <a:picLocks noChangeAspect="1" noChangeArrowheads="1"/>
          </p:cNvPicPr>
          <p:nvPr/>
        </p:nvPicPr>
        <p:blipFill>
          <a:blip r:embed="rId3" cstate="print"/>
          <a:srcRect l="14026" r="9607"/>
          <a:stretch>
            <a:fillRect/>
          </a:stretch>
        </p:blipFill>
        <p:spPr bwMode="auto">
          <a:xfrm>
            <a:off x="900113" y="584200"/>
            <a:ext cx="39243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arduinobox detour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52513"/>
            <a:ext cx="33115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688013" y="29241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ArduinoBox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oneTexte 7"/>
          <p:cNvSpPr txBox="1">
            <a:spLocks noChangeArrowheads="1"/>
          </p:cNvSpPr>
          <p:nvPr/>
        </p:nvSpPr>
        <p:spPr bwMode="auto">
          <a:xfrm>
            <a:off x="2670175" y="6350"/>
            <a:ext cx="3803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De quoi s’agit-il ?</a:t>
            </a:r>
          </a:p>
        </p:txBody>
      </p:sp>
      <p:sp>
        <p:nvSpPr>
          <p:cNvPr id="22530" name="ZoneTexte 9"/>
          <p:cNvSpPr txBox="1">
            <a:spLocks noChangeArrowheads="1"/>
          </p:cNvSpPr>
          <p:nvPr/>
        </p:nvSpPr>
        <p:spPr bwMode="auto">
          <a:xfrm>
            <a:off x="935831" y="686754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Analyse SYSML</a:t>
            </a: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 cstate="print"/>
          <a:srcRect b="6705"/>
          <a:stretch>
            <a:fillRect/>
          </a:stretch>
        </p:blipFill>
        <p:spPr bwMode="auto">
          <a:xfrm>
            <a:off x="1439652" y="1131780"/>
            <a:ext cx="583247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1223628" y="1196752"/>
            <a:ext cx="6372225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331640" y="4967880"/>
            <a:ext cx="460811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cas d’utilisation du drone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didactique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7"/>
          <p:cNvSpPr txBox="1">
            <a:spLocks noChangeArrowheads="1"/>
          </p:cNvSpPr>
          <p:nvPr/>
        </p:nvSpPr>
        <p:spPr bwMode="auto">
          <a:xfrm>
            <a:off x="2670175" y="6350"/>
            <a:ext cx="3803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De quoi s’agit-il ?</a:t>
            </a:r>
          </a:p>
        </p:txBody>
      </p:sp>
      <p:sp>
        <p:nvSpPr>
          <p:cNvPr id="24578" name="ZoneTexte 9"/>
          <p:cNvSpPr txBox="1">
            <a:spLocks noChangeArrowheads="1"/>
          </p:cNvSpPr>
          <p:nvPr/>
        </p:nvSpPr>
        <p:spPr bwMode="auto">
          <a:xfrm>
            <a:off x="967643" y="764704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Analyse SYSML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403648" y="4874462"/>
            <a:ext cx="935707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259632" y="1160748"/>
            <a:ext cx="6372225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481" y="1259172"/>
            <a:ext cx="49625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7"/>
          <p:cNvSpPr txBox="1">
            <a:spLocks noChangeArrowheads="1"/>
          </p:cNvSpPr>
          <p:nvPr/>
        </p:nvSpPr>
        <p:spPr bwMode="auto">
          <a:xfrm>
            <a:off x="2670175" y="6350"/>
            <a:ext cx="3803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De quoi s’agit-il ?</a:t>
            </a:r>
          </a:p>
        </p:txBody>
      </p:sp>
      <p:sp>
        <p:nvSpPr>
          <p:cNvPr id="26626" name="ZoneTexte 9"/>
          <p:cNvSpPr txBox="1">
            <a:spLocks noChangeArrowheads="1"/>
          </p:cNvSpPr>
          <p:nvPr/>
        </p:nvSpPr>
        <p:spPr bwMode="auto">
          <a:xfrm>
            <a:off x="1066200" y="64611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Analyse SYSML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575375" y="4833156"/>
            <a:ext cx="755687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BDD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385887" y="1160748"/>
            <a:ext cx="6372225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4" y="1196752"/>
            <a:ext cx="4464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ndir un rectangle à un seul coin 27"/>
          <p:cNvSpPr/>
          <p:nvPr/>
        </p:nvSpPr>
        <p:spPr>
          <a:xfrm flipH="1" flipV="1">
            <a:off x="791580" y="5553236"/>
            <a:ext cx="5940660" cy="1296144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1" name="Picture 49" descr="systeme4 détouré"/>
          <p:cNvPicPr>
            <a:picLocks noChangeAspect="1" noChangeArrowheads="1"/>
          </p:cNvPicPr>
          <p:nvPr/>
        </p:nvPicPr>
        <p:blipFill>
          <a:blip r:embed="rId3" cstate="print"/>
          <a:srcRect l="13785" r="9906"/>
          <a:stretch>
            <a:fillRect/>
          </a:stretch>
        </p:blipFill>
        <p:spPr bwMode="auto">
          <a:xfrm>
            <a:off x="827088" y="1160463"/>
            <a:ext cx="356552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ZoneTexte 42"/>
          <p:cNvSpPr txBox="1">
            <a:spLocks noChangeArrowheads="1"/>
          </p:cNvSpPr>
          <p:nvPr/>
        </p:nvSpPr>
        <p:spPr bwMode="auto">
          <a:xfrm>
            <a:off x="1565275" y="6350"/>
            <a:ext cx="6013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Composition du SAE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Matériel</a:t>
            </a:r>
          </a:p>
        </p:txBody>
      </p:sp>
      <p:sp>
        <p:nvSpPr>
          <p:cNvPr id="30723" name="Rectangle 74"/>
          <p:cNvSpPr>
            <a:spLocks noChangeArrowheads="1"/>
          </p:cNvSpPr>
          <p:nvPr/>
        </p:nvSpPr>
        <p:spPr bwMode="auto">
          <a:xfrm>
            <a:off x="2232025" y="5157788"/>
            <a:ext cx="32385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740" name="Picture 35" descr="ANd9GcRTnPW2XO7_OX1TlhjO2TN56m_eRhXDJyYf7jyEYN61J4-1iAl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888" y="3456781"/>
            <a:ext cx="5683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77" descr="arduinobox detour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4375" y="872716"/>
            <a:ext cx="2308225" cy="145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0731" name="Group 54"/>
          <p:cNvGrpSpPr>
            <a:grpSpLocks/>
          </p:cNvGrpSpPr>
          <p:nvPr/>
        </p:nvGrpSpPr>
        <p:grpSpPr bwMode="auto">
          <a:xfrm>
            <a:off x="6948488" y="3106738"/>
            <a:ext cx="1044575" cy="804863"/>
            <a:chOff x="3107" y="2409"/>
            <a:chExt cx="658" cy="507"/>
          </a:xfrm>
        </p:grpSpPr>
        <p:pic>
          <p:nvPicPr>
            <p:cNvPr id="30732" name="Picture 73"/>
            <p:cNvPicPr>
              <a:picLocks noChangeAspect="1" noChangeArrowheads="1"/>
            </p:cNvPicPr>
            <p:nvPr/>
          </p:nvPicPr>
          <p:blipFill>
            <a:blip r:embed="rId6" cstate="print"/>
            <a:srcRect l="6589" t="46977" r="71849" b="31430"/>
            <a:stretch>
              <a:fillRect/>
            </a:stretch>
          </p:blipFill>
          <p:spPr bwMode="auto">
            <a:xfrm>
              <a:off x="3107" y="2455"/>
              <a:ext cx="59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Rectangle 51"/>
            <p:cNvSpPr>
              <a:spLocks noChangeArrowheads="1"/>
            </p:cNvSpPr>
            <p:nvPr/>
          </p:nvSpPr>
          <p:spPr bwMode="auto">
            <a:xfrm>
              <a:off x="3560" y="2409"/>
              <a:ext cx="205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729" name="ZoneTexte 70"/>
          <p:cNvSpPr txBox="1">
            <a:spLocks noChangeArrowheads="1"/>
          </p:cNvSpPr>
          <p:nvPr/>
        </p:nvSpPr>
        <p:spPr bwMode="auto">
          <a:xfrm>
            <a:off x="827088" y="5626100"/>
            <a:ext cx="57251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>
                <a:solidFill>
                  <a:schemeClr val="bg1"/>
                </a:solidFill>
                <a:cs typeface="Arial" charset="0"/>
              </a:rPr>
              <a:t>Le système à Enseigner est complet, prêt à l’enseignement et intègre, un système à deus rotor à 1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degrè-s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de liberté, une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ArduinoBox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, un jeu de câbles, un anémomètre, une alimentation secteur, des logiciels d’analyse et programmation, description SysML, modélisation Labview, Matlab,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Scilab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....</a:t>
            </a:r>
          </a:p>
        </p:txBody>
      </p:sp>
      <p:sp>
        <p:nvSpPr>
          <p:cNvPr id="29" name="Rectangle à coins arrondis 28"/>
          <p:cNvSpPr/>
          <p:nvPr/>
        </p:nvSpPr>
        <p:spPr>
          <a:xfrm flipH="1">
            <a:off x="2232025" y="4761396"/>
            <a:ext cx="1620180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Le support sécurisé</a:t>
            </a:r>
            <a:endParaRPr lang="fr-FR" sz="1200" dirty="0"/>
          </a:p>
        </p:txBody>
      </p:sp>
      <p:sp>
        <p:nvSpPr>
          <p:cNvPr id="30" name="Rectangle à coins arrondis 29"/>
          <p:cNvSpPr/>
          <p:nvPr/>
        </p:nvSpPr>
        <p:spPr>
          <a:xfrm flipH="1">
            <a:off x="6138397" y="2387836"/>
            <a:ext cx="1620180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Une </a:t>
            </a:r>
            <a:r>
              <a:rPr lang="fr-FR" sz="1200" dirty="0" err="1" smtClean="0"/>
              <a:t>ArduinoBox</a:t>
            </a:r>
            <a:r>
              <a:rPr lang="fr-FR" sz="1200" dirty="0" smtClean="0"/>
              <a:t> et ses câbles</a:t>
            </a:r>
            <a:endParaRPr lang="fr-FR" sz="1200" dirty="0"/>
          </a:p>
        </p:txBody>
      </p:sp>
      <p:sp>
        <p:nvSpPr>
          <p:cNvPr id="31" name="Rectangle à coins arrondis 30"/>
          <p:cNvSpPr/>
          <p:nvPr/>
        </p:nvSpPr>
        <p:spPr>
          <a:xfrm flipH="1">
            <a:off x="6423026" y="4130489"/>
            <a:ext cx="1620180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Une alimentation secteur</a:t>
            </a:r>
            <a:endParaRPr lang="fr-FR" sz="1200" dirty="0"/>
          </a:p>
        </p:txBody>
      </p:sp>
      <p:sp>
        <p:nvSpPr>
          <p:cNvPr id="32" name="Rectangle à coins arrondis 31"/>
          <p:cNvSpPr/>
          <p:nvPr/>
        </p:nvSpPr>
        <p:spPr>
          <a:xfrm flipH="1">
            <a:off x="4669960" y="4761396"/>
            <a:ext cx="1620180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 anémomètre</a:t>
            </a:r>
            <a:endParaRPr lang="fr-F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4" descr="systeme4 détouré"/>
          <p:cNvPicPr>
            <a:picLocks noChangeAspect="1" noChangeArrowheads="1"/>
          </p:cNvPicPr>
          <p:nvPr/>
        </p:nvPicPr>
        <p:blipFill>
          <a:blip r:embed="rId3" cstate="print"/>
          <a:srcRect l="12753" r="10168"/>
          <a:stretch>
            <a:fillRect/>
          </a:stretch>
        </p:blipFill>
        <p:spPr bwMode="auto">
          <a:xfrm>
            <a:off x="2123070" y="1752625"/>
            <a:ext cx="4608513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ZoneTexte 42"/>
          <p:cNvSpPr txBox="1">
            <a:spLocks noChangeArrowheads="1"/>
          </p:cNvSpPr>
          <p:nvPr/>
        </p:nvSpPr>
        <p:spPr bwMode="auto">
          <a:xfrm>
            <a:off x="1565275" y="6350"/>
            <a:ext cx="6013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Composition du SAE</a:t>
            </a:r>
          </a:p>
        </p:txBody>
      </p:sp>
      <p:sp>
        <p:nvSpPr>
          <p:cNvPr id="32772" name="ZoneTexte 26"/>
          <p:cNvSpPr txBox="1">
            <a:spLocks noChangeArrowheads="1"/>
          </p:cNvSpPr>
          <p:nvPr/>
        </p:nvSpPr>
        <p:spPr bwMode="auto">
          <a:xfrm>
            <a:off x="827088" y="519113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solidFill>
                  <a:srgbClr val="FF5050"/>
                </a:solidFill>
                <a:cs typeface="Arial" charset="0"/>
              </a:rPr>
              <a:t>Constituants du support </a:t>
            </a:r>
          </a:p>
        </p:txBody>
      </p:sp>
      <p:sp>
        <p:nvSpPr>
          <p:cNvPr id="32783" name="Line 48"/>
          <p:cNvSpPr>
            <a:spLocks noChangeShapeType="1"/>
          </p:cNvSpPr>
          <p:nvPr/>
        </p:nvSpPr>
        <p:spPr bwMode="auto">
          <a:xfrm>
            <a:off x="2338970" y="1773262"/>
            <a:ext cx="1189038" cy="12239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84" name="Line 48"/>
          <p:cNvSpPr>
            <a:spLocks noChangeShapeType="1"/>
          </p:cNvSpPr>
          <p:nvPr/>
        </p:nvSpPr>
        <p:spPr bwMode="auto">
          <a:xfrm flipH="1">
            <a:off x="4680533" y="2493987"/>
            <a:ext cx="2195512" cy="7556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85" name="Line 48"/>
          <p:cNvSpPr>
            <a:spLocks noChangeShapeType="1"/>
          </p:cNvSpPr>
          <p:nvPr/>
        </p:nvSpPr>
        <p:spPr bwMode="auto">
          <a:xfrm flipH="1">
            <a:off x="4644020" y="3465537"/>
            <a:ext cx="2232025" cy="179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86" name="Line 48"/>
          <p:cNvSpPr>
            <a:spLocks noChangeShapeType="1"/>
          </p:cNvSpPr>
          <p:nvPr/>
        </p:nvSpPr>
        <p:spPr bwMode="auto">
          <a:xfrm>
            <a:off x="2375483" y="2601937"/>
            <a:ext cx="863600" cy="6111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87" name="Line 48"/>
          <p:cNvSpPr>
            <a:spLocks noChangeShapeType="1"/>
          </p:cNvSpPr>
          <p:nvPr/>
        </p:nvSpPr>
        <p:spPr bwMode="auto">
          <a:xfrm flipV="1">
            <a:off x="2338970" y="3429025"/>
            <a:ext cx="1692275" cy="1809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88" name="Line 48"/>
          <p:cNvSpPr>
            <a:spLocks noChangeShapeType="1"/>
          </p:cNvSpPr>
          <p:nvPr/>
        </p:nvSpPr>
        <p:spPr bwMode="auto">
          <a:xfrm>
            <a:off x="2338970" y="4726012"/>
            <a:ext cx="757238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89" name="Line 48"/>
          <p:cNvSpPr>
            <a:spLocks noChangeShapeType="1"/>
          </p:cNvSpPr>
          <p:nvPr/>
        </p:nvSpPr>
        <p:spPr bwMode="auto">
          <a:xfrm flipV="1">
            <a:off x="2338970" y="5373712"/>
            <a:ext cx="1549400" cy="5762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90" name="Line 48"/>
          <p:cNvSpPr>
            <a:spLocks noChangeShapeType="1"/>
          </p:cNvSpPr>
          <p:nvPr/>
        </p:nvSpPr>
        <p:spPr bwMode="auto">
          <a:xfrm flipH="1">
            <a:off x="5507620" y="1773262"/>
            <a:ext cx="1368425" cy="863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91" name="Line 48"/>
          <p:cNvSpPr>
            <a:spLocks noChangeShapeType="1"/>
          </p:cNvSpPr>
          <p:nvPr/>
        </p:nvSpPr>
        <p:spPr bwMode="auto">
          <a:xfrm>
            <a:off x="3707395" y="1736750"/>
            <a:ext cx="720725" cy="1441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 flipH="1">
            <a:off x="927658" y="5697252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Pupitre de commande </a:t>
            </a:r>
            <a:endParaRPr lang="fr-FR" sz="1200" dirty="0"/>
          </a:p>
        </p:txBody>
      </p:sp>
      <p:sp>
        <p:nvSpPr>
          <p:cNvPr id="48" name="Rectangle à coins arrondis 47"/>
          <p:cNvSpPr/>
          <p:nvPr/>
        </p:nvSpPr>
        <p:spPr>
          <a:xfrm flipH="1">
            <a:off x="972245" y="4440107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Alimentation secteur</a:t>
            </a:r>
            <a:endParaRPr lang="fr-FR" sz="1200" dirty="0"/>
          </a:p>
        </p:txBody>
      </p:sp>
      <p:sp>
        <p:nvSpPr>
          <p:cNvPr id="52" name="Rectangle à coins arrondis 51"/>
          <p:cNvSpPr/>
          <p:nvPr/>
        </p:nvSpPr>
        <p:spPr>
          <a:xfrm flipH="1">
            <a:off x="972245" y="3374895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Bloqueur limitant le débattement angulaire</a:t>
            </a:r>
            <a:endParaRPr lang="fr-FR" sz="1200" dirty="0"/>
          </a:p>
        </p:txBody>
      </p:sp>
      <p:sp>
        <p:nvSpPr>
          <p:cNvPr id="53" name="Rectangle à coins arrondis 52"/>
          <p:cNvSpPr/>
          <p:nvPr/>
        </p:nvSpPr>
        <p:spPr>
          <a:xfrm flipH="1">
            <a:off x="976474" y="1439732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Moteurs brushless triphasés</a:t>
            </a:r>
            <a:endParaRPr lang="fr-FR" sz="1200" dirty="0"/>
          </a:p>
        </p:txBody>
      </p:sp>
      <p:sp>
        <p:nvSpPr>
          <p:cNvPr id="54" name="Rectangle à coins arrondis 53"/>
          <p:cNvSpPr/>
          <p:nvPr/>
        </p:nvSpPr>
        <p:spPr>
          <a:xfrm flipH="1">
            <a:off x="976474" y="2366832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Capteur de vitesse de rotation</a:t>
            </a:r>
            <a:endParaRPr lang="fr-FR" sz="1200" dirty="0"/>
          </a:p>
        </p:txBody>
      </p:sp>
      <p:sp>
        <p:nvSpPr>
          <p:cNvPr id="55" name="Rectangle à coins arrondis 54"/>
          <p:cNvSpPr/>
          <p:nvPr/>
        </p:nvSpPr>
        <p:spPr>
          <a:xfrm flipH="1">
            <a:off x="6864201" y="4401852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Capteur d’effort (poussée)</a:t>
            </a:r>
            <a:endParaRPr lang="fr-FR" sz="1200" dirty="0"/>
          </a:p>
        </p:txBody>
      </p:sp>
      <p:sp>
        <p:nvSpPr>
          <p:cNvPr id="56" name="Rectangle à coins arrondis 55"/>
          <p:cNvSpPr/>
          <p:nvPr/>
        </p:nvSpPr>
        <p:spPr>
          <a:xfrm flipH="1">
            <a:off x="6910970" y="1418630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Zone sécurisée</a:t>
            </a:r>
            <a:endParaRPr lang="fr-FR" sz="1200" dirty="0"/>
          </a:p>
        </p:txBody>
      </p:sp>
      <p:sp>
        <p:nvSpPr>
          <p:cNvPr id="57" name="Rectangle à coins arrondis 56"/>
          <p:cNvSpPr/>
          <p:nvPr/>
        </p:nvSpPr>
        <p:spPr>
          <a:xfrm flipH="1">
            <a:off x="6910970" y="2349351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Capteur angulaire</a:t>
            </a:r>
            <a:endParaRPr lang="fr-FR" sz="1200" dirty="0"/>
          </a:p>
        </p:txBody>
      </p:sp>
      <p:sp>
        <p:nvSpPr>
          <p:cNvPr id="58" name="Rectangle à coins arrondis 57"/>
          <p:cNvSpPr/>
          <p:nvPr/>
        </p:nvSpPr>
        <p:spPr>
          <a:xfrm flipH="1">
            <a:off x="6895677" y="3213125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Mesure visuelle</a:t>
            </a:r>
            <a:endParaRPr lang="fr-FR" sz="1200" dirty="0"/>
          </a:p>
        </p:txBody>
      </p:sp>
      <p:sp>
        <p:nvSpPr>
          <p:cNvPr id="59" name="Rectangle à coins arrondis 58"/>
          <p:cNvSpPr/>
          <p:nvPr/>
        </p:nvSpPr>
        <p:spPr>
          <a:xfrm flipH="1">
            <a:off x="2933489" y="1197000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Centrale inertielle 2 axes</a:t>
            </a:r>
            <a:endParaRPr lang="fr-FR" sz="1200" dirty="0"/>
          </a:p>
        </p:txBody>
      </p:sp>
      <p:sp>
        <p:nvSpPr>
          <p:cNvPr id="60" name="Rectangle à coins arrondis 59"/>
          <p:cNvSpPr/>
          <p:nvPr/>
        </p:nvSpPr>
        <p:spPr>
          <a:xfrm flipH="1">
            <a:off x="5069762" y="1137178"/>
            <a:ext cx="1417054" cy="5400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Levier pour réaliser une perturbation</a:t>
            </a:r>
            <a:endParaRPr lang="fr-F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741</Words>
  <Application>Microsoft Office PowerPoint</Application>
  <PresentationFormat>Affichage à l'écran (4:3)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SSI / STI2D</dc:title>
  <dc:creator>Frédéric GRELIER</dc:creator>
  <cp:lastModifiedBy>frederic</cp:lastModifiedBy>
  <cp:revision>553</cp:revision>
  <dcterms:created xsi:type="dcterms:W3CDTF">2010-06-21T18:33:40Z</dcterms:created>
  <dcterms:modified xsi:type="dcterms:W3CDTF">2014-10-17T08:56:09Z</dcterms:modified>
</cp:coreProperties>
</file>